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4" r:id="rId3"/>
    <p:sldId id="335" r:id="rId4"/>
    <p:sldId id="365" r:id="rId5"/>
    <p:sldId id="349" r:id="rId6"/>
    <p:sldId id="348" r:id="rId7"/>
    <p:sldId id="355" r:id="rId8"/>
    <p:sldId id="350" r:id="rId9"/>
    <p:sldId id="357" r:id="rId10"/>
    <p:sldId id="358" r:id="rId11"/>
    <p:sldId id="312" r:id="rId12"/>
    <p:sldId id="364" r:id="rId13"/>
    <p:sldId id="361" r:id="rId14"/>
    <p:sldId id="362" r:id="rId15"/>
    <p:sldId id="363" r:id="rId16"/>
    <p:sldId id="360" r:id="rId17"/>
    <p:sldId id="359" r:id="rId18"/>
    <p:sldId id="366" r:id="rId19"/>
    <p:sldId id="337" r:id="rId20"/>
    <p:sldId id="356" r:id="rId21"/>
    <p:sldId id="351" r:id="rId22"/>
    <p:sldId id="353" r:id="rId23"/>
    <p:sldId id="354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297" autoAdjust="0"/>
  </p:normalViewPr>
  <p:slideViewPr>
    <p:cSldViewPr snapToGrid="0">
      <p:cViewPr varScale="1">
        <p:scale>
          <a:sx n="74" d="100"/>
          <a:sy n="74" d="100"/>
        </p:scale>
        <p:origin x="1296" y="66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20260420: bővítendő, mert nagyon rövid. Pl. </a:t>
            </a:r>
            <a:r>
              <a:rPr lang="hu-HU" dirty="0" err="1"/>
              <a:t>MaxEnt</a:t>
            </a:r>
            <a:r>
              <a:rPr lang="hu-HU" dirty="0"/>
              <a:t> kipróbálásával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15:56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15:56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15:56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15:56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15:56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15:56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15:56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Tematikus GIS-szoftverek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Tematikus GIS-szoftverek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GIS-rendszerek és -alkalmazások 2.</a:t>
            </a:r>
          </a:p>
          <a:p>
            <a:r>
              <a:rPr lang="hu-HU" dirty="0"/>
              <a:t>2026.04.20.</a:t>
            </a:r>
          </a:p>
          <a:p>
            <a:r>
              <a:rPr lang="hu-HU" noProof="0" dirty="0"/>
              <a:t>Bede-Fazekas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F97FFB-4A6F-7E82-C499-F5F8C3C1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Távérzékelés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3E9FA4-B423-9C82-A3DB-EEF3DB3B2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988248" cy="4754563"/>
          </a:xfrm>
        </p:spPr>
        <p:txBody>
          <a:bodyPr/>
          <a:lstStyle/>
          <a:p>
            <a:r>
              <a:rPr lang="hu-HU" dirty="0" err="1"/>
              <a:t>Orfeo</a:t>
            </a:r>
            <a:r>
              <a:rPr lang="hu-HU" dirty="0"/>
              <a:t> </a:t>
            </a:r>
            <a:r>
              <a:rPr lang="hu-HU" dirty="0" err="1"/>
              <a:t>ToolBox</a:t>
            </a:r>
            <a:endParaRPr lang="hu-HU" dirty="0"/>
          </a:p>
          <a:p>
            <a:pPr lvl="1"/>
            <a:r>
              <a:rPr lang="hu-HU" dirty="0"/>
              <a:t>multispektrális és </a:t>
            </a:r>
            <a:r>
              <a:rPr lang="hu-HU" dirty="0" err="1"/>
              <a:t>hiperspektrális</a:t>
            </a:r>
            <a:r>
              <a:rPr lang="hu-HU" dirty="0"/>
              <a:t> elemzés, radar, szegmentálás</a:t>
            </a:r>
          </a:p>
          <a:p>
            <a:pPr lvl="1"/>
            <a:r>
              <a:rPr lang="hu-HU" dirty="0"/>
              <a:t>önállóan is, vagy QGIS-be épülve</a:t>
            </a:r>
          </a:p>
          <a:p>
            <a:r>
              <a:rPr lang="hu-HU" dirty="0"/>
              <a:t>Pix4D</a:t>
            </a:r>
          </a:p>
          <a:p>
            <a:pPr lvl="1"/>
            <a:r>
              <a:rPr lang="hu-HU" dirty="0"/>
              <a:t>fotogrammetria, drónos térképezés</a:t>
            </a:r>
          </a:p>
          <a:p>
            <a:r>
              <a:rPr lang="hu-HU" dirty="0"/>
              <a:t>Gamma </a:t>
            </a:r>
            <a:r>
              <a:rPr lang="hu-HU" dirty="0" err="1"/>
              <a:t>Remote</a:t>
            </a:r>
            <a:r>
              <a:rPr lang="hu-HU" dirty="0"/>
              <a:t> </a:t>
            </a:r>
            <a:r>
              <a:rPr lang="hu-HU" dirty="0" err="1"/>
              <a:t>Sensing</a:t>
            </a:r>
            <a:r>
              <a:rPr lang="hu-HU" dirty="0"/>
              <a:t> software</a:t>
            </a:r>
          </a:p>
          <a:p>
            <a:pPr lvl="1"/>
            <a:r>
              <a:rPr lang="hu-HU" dirty="0"/>
              <a:t>radar</a:t>
            </a:r>
          </a:p>
          <a:p>
            <a:pPr lvl="1"/>
            <a:r>
              <a:rPr lang="hu-HU" dirty="0"/>
              <a:t>parancssoros vagy </a:t>
            </a:r>
            <a:r>
              <a:rPr lang="hu-HU" dirty="0" err="1"/>
              <a:t>ArcGIS</a:t>
            </a:r>
            <a:r>
              <a:rPr lang="hu-HU" dirty="0"/>
              <a:t>-be épülve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3AEAAC-76D4-4237-6E58-63A3FF3C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4098" name="Picture 2" descr="Orfeo ToolBox 5.10 is out! – Orfeo ToolBox">
            <a:extLst>
              <a:ext uri="{FF2B5EF4-FFF2-40B4-BE49-F238E27FC236}">
                <a16:creationId xmlns:a16="http://schemas.microsoft.com/office/drawing/2014/main" id="{12090CD0-BB09-0C7C-200D-32D95FF39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199" y="264655"/>
            <a:ext cx="4876799" cy="2762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5E13E14-C8BD-9BFA-5AB7-0E093832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448" y="1944159"/>
            <a:ext cx="4876799" cy="27446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11E93E4-54AC-2DA9-2DA9-1C7DA2CEA8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8198" y="3957184"/>
            <a:ext cx="4876799" cy="2147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62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Képfeldolgozás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Trimble</a:t>
            </a:r>
            <a:r>
              <a:rPr lang="hu-HU" dirty="0"/>
              <a:t> </a:t>
            </a:r>
            <a:r>
              <a:rPr lang="hu-HU" dirty="0" err="1"/>
              <a:t>eCognition</a:t>
            </a:r>
            <a:endParaRPr lang="hu-HU" dirty="0"/>
          </a:p>
          <a:p>
            <a:pPr lvl="1"/>
            <a:r>
              <a:rPr lang="hu-HU" dirty="0"/>
              <a:t>objektum-alapú képelemzés, szegmentálás, osztályozás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2051" name="Picture 3" descr="Trimble eCognition - korecgroup.com">
            <a:extLst>
              <a:ext uri="{FF2B5EF4-FFF2-40B4-BE49-F238E27FC236}">
                <a16:creationId xmlns:a16="http://schemas.microsoft.com/office/drawing/2014/main" id="{0583550C-91CB-0EF3-B0D4-E3B8AC48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869" y="2336800"/>
            <a:ext cx="6568813" cy="3694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6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EA2BD0-90DF-A8D7-E0ED-34F41A9A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LiDAR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B42010-F6CA-7F06-263D-1EBA9036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95859" cy="4754563"/>
          </a:xfrm>
        </p:spPr>
        <p:txBody>
          <a:bodyPr/>
          <a:lstStyle/>
          <a:p>
            <a:r>
              <a:rPr lang="hu-HU" dirty="0" err="1"/>
              <a:t>LAStools</a:t>
            </a:r>
            <a:endParaRPr lang="hu-HU" dirty="0"/>
          </a:p>
          <a:p>
            <a:pPr lvl="1"/>
            <a:r>
              <a:rPr lang="hu-HU" dirty="0" err="1"/>
              <a:t>LiDAR</a:t>
            </a:r>
            <a:r>
              <a:rPr lang="hu-HU" dirty="0"/>
              <a:t>-pontfelhő előfeldolgozása </a:t>
            </a:r>
          </a:p>
          <a:p>
            <a:pPr lvl="1"/>
            <a:r>
              <a:rPr lang="hu-HU" dirty="0"/>
              <a:t>pl. talajpontok elkülönítése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ground</a:t>
            </a:r>
            <a:r>
              <a:rPr lang="hu-HU" dirty="0"/>
              <a:t> filtering),</a:t>
            </a:r>
            <a:br>
              <a:rPr lang="hu-HU" dirty="0"/>
            </a:br>
            <a:r>
              <a:rPr lang="hu-HU" dirty="0"/>
              <a:t>normalizálás, </a:t>
            </a:r>
            <a:r>
              <a:rPr lang="hu-HU" dirty="0" err="1"/>
              <a:t>klaszterezés</a:t>
            </a:r>
            <a:endParaRPr lang="hu-HU" dirty="0"/>
          </a:p>
          <a:p>
            <a:pPr lvl="1"/>
            <a:r>
              <a:rPr lang="hu-HU" dirty="0"/>
              <a:t>nagy adatmennyiséghez is </a:t>
            </a:r>
          </a:p>
          <a:p>
            <a:r>
              <a:rPr lang="hu-HU" dirty="0" err="1"/>
              <a:t>CloudCompare</a:t>
            </a:r>
            <a:endParaRPr lang="hu-HU" dirty="0"/>
          </a:p>
          <a:p>
            <a:pPr lvl="1"/>
            <a:r>
              <a:rPr lang="hu-HU" dirty="0"/>
              <a:t>pontfelhők vizualizációja és</a:t>
            </a:r>
            <a:br>
              <a:rPr lang="hu-HU" dirty="0"/>
            </a:br>
            <a:r>
              <a:rPr lang="hu-HU" dirty="0"/>
              <a:t>geometriai elemzése</a:t>
            </a:r>
          </a:p>
          <a:p>
            <a:r>
              <a:rPr lang="hu-HU" dirty="0"/>
              <a:t>FUSION/LDV</a:t>
            </a:r>
          </a:p>
          <a:p>
            <a:pPr lvl="1"/>
            <a:r>
              <a:rPr lang="hu-HU" dirty="0"/>
              <a:t>erdészeti </a:t>
            </a:r>
            <a:r>
              <a:rPr lang="hu-HU" dirty="0" err="1"/>
              <a:t>LiDAR</a:t>
            </a:r>
            <a:r>
              <a:rPr lang="hu-HU" dirty="0"/>
              <a:t>-analízis</a:t>
            </a:r>
          </a:p>
          <a:p>
            <a:pPr lvl="1"/>
            <a:r>
              <a:rPr lang="hu-HU" dirty="0"/>
              <a:t>pl. metszetek, lombkorona-borítás, sűrűségi mutatók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E76F13-641E-A173-DA46-F29155BB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22A9B5A-9110-0F32-8CA3-FBFEE6F14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059" y="174172"/>
            <a:ext cx="4441372" cy="3170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loudCompare: Comparing point clouds">
            <a:extLst>
              <a:ext uri="{FF2B5EF4-FFF2-40B4-BE49-F238E27FC236}">
                <a16:creationId xmlns:a16="http://schemas.microsoft.com/office/drawing/2014/main" id="{45CBA34C-4916-9E80-B770-13B0D037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115" y="2346380"/>
            <a:ext cx="4441372" cy="249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DV allows interactive viewing of LIDAR point data, surface models, and...  | Download Scientific Diagram">
            <a:extLst>
              <a:ext uri="{FF2B5EF4-FFF2-40B4-BE49-F238E27FC236}">
                <a16:creationId xmlns:a16="http://schemas.microsoft.com/office/drawing/2014/main" id="{E11C36B7-3CA0-D445-9CF3-99CEE3529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49"/>
          <a:stretch>
            <a:fillRect/>
          </a:stretch>
        </p:blipFill>
        <p:spPr bwMode="auto">
          <a:xfrm>
            <a:off x="7634059" y="3704374"/>
            <a:ext cx="4441372" cy="2979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4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8D380D-928F-FCC7-DB9E-43229515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Várostervezés, közlekedés, hálózatelemzés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C1C7C5-21C4-132F-D0BB-79145596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77114" cy="4754563"/>
          </a:xfrm>
        </p:spPr>
        <p:txBody>
          <a:bodyPr/>
          <a:lstStyle/>
          <a:p>
            <a:r>
              <a:rPr lang="hu-HU" dirty="0" err="1"/>
              <a:t>ArcGIS</a:t>
            </a:r>
            <a:r>
              <a:rPr lang="hu-HU" dirty="0"/>
              <a:t> </a:t>
            </a:r>
            <a:r>
              <a:rPr lang="hu-HU" dirty="0" err="1"/>
              <a:t>CityEngine</a:t>
            </a:r>
            <a:endParaRPr lang="hu-HU" dirty="0"/>
          </a:p>
          <a:p>
            <a:pPr lvl="1"/>
            <a:r>
              <a:rPr lang="hu-HU" dirty="0"/>
              <a:t>3D városmodellezés, szabályalapú épületgenerálás </a:t>
            </a:r>
          </a:p>
          <a:p>
            <a:r>
              <a:rPr lang="hu-HU" dirty="0" err="1"/>
              <a:t>UrbanSim</a:t>
            </a:r>
            <a:endParaRPr lang="hu-HU" dirty="0"/>
          </a:p>
          <a:p>
            <a:pPr lvl="1"/>
            <a:r>
              <a:rPr lang="hu-HU" dirty="0"/>
              <a:t>városfejlődési szimuláció, demográfiai és gazdasági modellek</a:t>
            </a:r>
          </a:p>
          <a:p>
            <a:r>
              <a:rPr lang="hu-HU" dirty="0" err="1"/>
              <a:t>TransCAD</a:t>
            </a:r>
            <a:endParaRPr lang="hu-HU" dirty="0"/>
          </a:p>
          <a:p>
            <a:pPr lvl="1"/>
            <a:r>
              <a:rPr lang="hu-HU" dirty="0"/>
              <a:t>közlekedés-tervezés, forgalommodellezés, útvonalválasztás, forgalmi szimuláció </a:t>
            </a:r>
          </a:p>
          <a:p>
            <a:r>
              <a:rPr lang="hu-HU" dirty="0"/>
              <a:t>PTV </a:t>
            </a:r>
            <a:r>
              <a:rPr lang="hu-HU" dirty="0" err="1"/>
              <a:t>Visum</a:t>
            </a:r>
            <a:r>
              <a:rPr lang="hu-HU" dirty="0"/>
              <a:t> / </a:t>
            </a:r>
            <a:r>
              <a:rPr lang="hu-HU" dirty="0" err="1"/>
              <a:t>Vissim</a:t>
            </a:r>
            <a:endParaRPr lang="hu-HU" dirty="0"/>
          </a:p>
          <a:p>
            <a:pPr lvl="1"/>
            <a:r>
              <a:rPr lang="hu-HU" dirty="0"/>
              <a:t>közlekedési hálózat modellezése, városi forgalom szimulációja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A96EDE-C63F-969C-C64F-81DF80A0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7170" name="Picture 2" descr="CityEngine 2017 Highlight Reel">
            <a:extLst>
              <a:ext uri="{FF2B5EF4-FFF2-40B4-BE49-F238E27FC236}">
                <a16:creationId xmlns:a16="http://schemas.microsoft.com/office/drawing/2014/main" id="{D46D9B22-21E4-D7FC-A680-D4544EC3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696" y="1417697"/>
            <a:ext cx="3611914" cy="1941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ransCAD Transportation Planning Software">
            <a:extLst>
              <a:ext uri="{FF2B5EF4-FFF2-40B4-BE49-F238E27FC236}">
                <a16:creationId xmlns:a16="http://schemas.microsoft.com/office/drawing/2014/main" id="{DC185A89-B8A5-E3F5-C2EC-19A01183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314" y="2604524"/>
            <a:ext cx="3611913" cy="2279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2D81A82-C90B-063B-5CFA-7354BFC51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6696" y="4192530"/>
            <a:ext cx="3611913" cy="1941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825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3DD77F-F0E2-C3FE-BF7C-E244495D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Hidrológia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569D3E-B993-541B-7D82-3FA20F31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427827" cy="4754563"/>
          </a:xfrm>
        </p:spPr>
        <p:txBody>
          <a:bodyPr/>
          <a:lstStyle/>
          <a:p>
            <a:r>
              <a:rPr lang="hu-HU" dirty="0"/>
              <a:t>HEC-RAS</a:t>
            </a:r>
          </a:p>
          <a:p>
            <a:pPr lvl="1"/>
            <a:r>
              <a:rPr lang="hu-HU" dirty="0"/>
              <a:t>árvízmodellezés, 1D/2D hidrodinamikai szimuláció </a:t>
            </a:r>
          </a:p>
          <a:p>
            <a:r>
              <a:rPr lang="hu-HU" dirty="0"/>
              <a:t>HEC-HMS</a:t>
            </a:r>
          </a:p>
          <a:p>
            <a:pPr lvl="1"/>
            <a:r>
              <a:rPr lang="hu-HU" dirty="0"/>
              <a:t>csapadék–beszivárgás–lefolyás modellezése</a:t>
            </a:r>
          </a:p>
          <a:p>
            <a:r>
              <a:rPr lang="hu-HU" dirty="0"/>
              <a:t>SWAT (</a:t>
            </a:r>
            <a:r>
              <a:rPr lang="en-US" dirty="0"/>
              <a:t>Soil and Water Assessment Tool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komplex szemléletű vízgyűjtő-modellezés</a:t>
            </a:r>
          </a:p>
          <a:p>
            <a:pPr lvl="1"/>
            <a:r>
              <a:rPr lang="hu-HU" dirty="0"/>
              <a:t>talajvíz + erózió + növény + éghajlat + szennyezőanyag-transzport 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639B70-2D8C-BFE1-4883-C9D42381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79F0B76-6BD6-5AAC-0B2B-19B155B11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936" y="1333104"/>
            <a:ext cx="4675909" cy="2640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C-HMS">
            <a:extLst>
              <a:ext uri="{FF2B5EF4-FFF2-40B4-BE49-F238E27FC236}">
                <a16:creationId xmlns:a16="http://schemas.microsoft.com/office/drawing/2014/main" id="{CD45DF7D-0F59-EC7A-DBF0-544C0E3D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027" y="1994631"/>
            <a:ext cx="3759345" cy="3280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BF4DFAA0-BC49-4421-AA21-F76A26DC7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936" y="4227750"/>
            <a:ext cx="4675910" cy="19492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8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796D62-9EC7-5170-EB66-CB59B6BD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Ökológiai modellezés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1D85C4-3DE8-CE4F-5DD2-50F0349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InVEST</a:t>
            </a:r>
            <a:r>
              <a:rPr lang="hu-HU" dirty="0"/>
              <a:t> (</a:t>
            </a:r>
            <a:r>
              <a:rPr lang="en-US" dirty="0"/>
              <a:t>Integrated Valuation of Ecosystem Services and Trade-offs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ökoszisztéma-szolgáltatások modellezése </a:t>
            </a:r>
          </a:p>
          <a:p>
            <a:r>
              <a:rPr lang="hu-HU" dirty="0" err="1"/>
              <a:t>MaxEnt</a:t>
            </a:r>
            <a:r>
              <a:rPr lang="hu-HU" dirty="0"/>
              <a:t> (Maximum </a:t>
            </a:r>
            <a:r>
              <a:rPr lang="hu-HU" dirty="0" err="1"/>
              <a:t>Entropy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fajelterjedési modellezés </a:t>
            </a:r>
          </a:p>
          <a:p>
            <a:r>
              <a:rPr lang="hu-HU" dirty="0"/>
              <a:t>QSDM</a:t>
            </a:r>
          </a:p>
          <a:p>
            <a:pPr lvl="1"/>
            <a:r>
              <a:rPr lang="hu-HU" dirty="0"/>
              <a:t>fajelterjedési modellezés </a:t>
            </a:r>
          </a:p>
          <a:p>
            <a:pPr lvl="1"/>
            <a:r>
              <a:rPr lang="hu-HU" dirty="0"/>
              <a:t>QGIS-bővítmény</a:t>
            </a:r>
          </a:p>
          <a:p>
            <a:r>
              <a:rPr lang="hu-HU" dirty="0" err="1"/>
              <a:t>SDMtoolbox</a:t>
            </a:r>
            <a:endParaRPr lang="hu-HU" dirty="0"/>
          </a:p>
          <a:p>
            <a:pPr lvl="1"/>
            <a:r>
              <a:rPr lang="hu-HU" dirty="0"/>
              <a:t>fajelterjedési modellezés </a:t>
            </a:r>
          </a:p>
          <a:p>
            <a:pPr lvl="1"/>
            <a:r>
              <a:rPr lang="hu-HU" dirty="0" err="1"/>
              <a:t>ArcMap</a:t>
            </a:r>
            <a:r>
              <a:rPr lang="hu-HU" dirty="0"/>
              <a:t>-bővítmény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1852C4-CD75-C654-82F2-C3DC0488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9218" name="Picture 2" descr="History of species distribution models | ConservationBytes.com">
            <a:extLst>
              <a:ext uri="{FF2B5EF4-FFF2-40B4-BE49-F238E27FC236}">
                <a16:creationId xmlns:a16="http://schemas.microsoft.com/office/drawing/2014/main" id="{1B82D908-698A-C97F-726B-C711481E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639" y="2517631"/>
            <a:ext cx="5298849" cy="3565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7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49F062-433E-1E38-3FE0-37722AF2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Geológia és bányászat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509068-C16E-F645-71D4-08912BE8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448300" cy="4754563"/>
          </a:xfrm>
        </p:spPr>
        <p:txBody>
          <a:bodyPr/>
          <a:lstStyle/>
          <a:p>
            <a:r>
              <a:rPr lang="hu-HU" dirty="0" err="1"/>
              <a:t>Micromine</a:t>
            </a:r>
            <a:endParaRPr lang="hu-HU" dirty="0"/>
          </a:p>
          <a:p>
            <a:pPr lvl="1"/>
            <a:r>
              <a:rPr lang="hu-HU" dirty="0"/>
              <a:t>bányászati modellezés, érckészletbecslés </a:t>
            </a:r>
          </a:p>
          <a:p>
            <a:r>
              <a:rPr lang="hu-HU" dirty="0"/>
              <a:t>GEOVIA </a:t>
            </a:r>
            <a:r>
              <a:rPr lang="hu-HU" dirty="0" err="1"/>
              <a:t>Surpac</a:t>
            </a:r>
            <a:endParaRPr lang="hu-HU" dirty="0"/>
          </a:p>
          <a:p>
            <a:pPr lvl="1"/>
            <a:r>
              <a:rPr lang="hu-HU" dirty="0"/>
              <a:t>geológiai és bányászati modellezés</a:t>
            </a:r>
          </a:p>
          <a:p>
            <a:r>
              <a:rPr lang="hu-HU" dirty="0" err="1"/>
              <a:t>Petrel</a:t>
            </a:r>
            <a:endParaRPr lang="hu-HU" dirty="0"/>
          </a:p>
          <a:p>
            <a:pPr lvl="1"/>
            <a:r>
              <a:rPr lang="hu-HU" dirty="0"/>
              <a:t>3D geológiai modellezés (kőolaj- és gázkutatás)</a:t>
            </a:r>
          </a:p>
          <a:p>
            <a:r>
              <a:rPr lang="hu-HU" dirty="0" err="1"/>
              <a:t>Leapfrog</a:t>
            </a:r>
            <a:r>
              <a:rPr lang="hu-HU" dirty="0"/>
              <a:t> </a:t>
            </a:r>
            <a:r>
              <a:rPr lang="hu-HU" dirty="0" err="1"/>
              <a:t>Geo</a:t>
            </a:r>
            <a:endParaRPr lang="hu-HU" dirty="0"/>
          </a:p>
          <a:p>
            <a:pPr lvl="1"/>
            <a:r>
              <a:rPr lang="hu-HU" dirty="0"/>
              <a:t>3D geológiai modellezés (bányászat, </a:t>
            </a:r>
            <a:r>
              <a:rPr lang="hu-HU" dirty="0" err="1"/>
              <a:t>geotechnika</a:t>
            </a:r>
            <a:r>
              <a:rPr lang="hu-HU" dirty="0"/>
              <a:t>)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7E2F6E-722C-381D-C302-9E057E3E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0244" name="Picture 4" descr="Micromine 2013 - Overview">
            <a:extLst>
              <a:ext uri="{FF2B5EF4-FFF2-40B4-BE49-F238E27FC236}">
                <a16:creationId xmlns:a16="http://schemas.microsoft.com/office/drawing/2014/main" id="{2A8DBCAC-0584-06AB-43D5-140216A15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16284"/>
            <a:ext cx="4328877" cy="2348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urpac Automation: Beyond the Basics - Dassault Systèmes blog">
            <a:extLst>
              <a:ext uri="{FF2B5EF4-FFF2-40B4-BE49-F238E27FC236}">
                <a16:creationId xmlns:a16="http://schemas.microsoft.com/office/drawing/2014/main" id="{2C1EC863-235F-3220-55C2-1571E245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0065" y="1350950"/>
            <a:ext cx="3529445" cy="2405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etrel software | SLB">
            <a:extLst>
              <a:ext uri="{FF2B5EF4-FFF2-40B4-BE49-F238E27FC236}">
                <a16:creationId xmlns:a16="http://schemas.microsoft.com/office/drawing/2014/main" id="{AB6933B0-1751-3F09-8E63-0B49D5313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499" y="2877857"/>
            <a:ext cx="4328878" cy="1921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eapfrog Geo 2021.2 New Release – Vein Modelling - Mining">
            <a:extLst>
              <a:ext uri="{FF2B5EF4-FFF2-40B4-BE49-F238E27FC236}">
                <a16:creationId xmlns:a16="http://schemas.microsoft.com/office/drawing/2014/main" id="{D5FCE72A-E223-6F5D-D9C6-FE8812429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632" y="4557506"/>
            <a:ext cx="4328879" cy="21263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9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F55A7F-41C3-EC48-D6A2-85B9514A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Környezeti és járványügyi kockázat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456224-E810-19CC-CAE3-5E96B291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874327" cy="4754563"/>
          </a:xfrm>
        </p:spPr>
        <p:txBody>
          <a:bodyPr/>
          <a:lstStyle/>
          <a:p>
            <a:r>
              <a:rPr lang="hu-HU" dirty="0" err="1"/>
              <a:t>Hazus</a:t>
            </a:r>
            <a:endParaRPr lang="hu-HU" dirty="0"/>
          </a:p>
          <a:p>
            <a:pPr lvl="1"/>
            <a:r>
              <a:rPr lang="hu-HU" dirty="0"/>
              <a:t>földrengés/árvíz/kárbecslés</a:t>
            </a:r>
          </a:p>
          <a:p>
            <a:pPr lvl="1"/>
            <a:r>
              <a:rPr lang="hu-HU" dirty="0" err="1"/>
              <a:t>ArcGIS</a:t>
            </a:r>
            <a:r>
              <a:rPr lang="hu-HU" dirty="0"/>
              <a:t>-eszköz</a:t>
            </a:r>
          </a:p>
          <a:p>
            <a:r>
              <a:rPr lang="hu-HU" dirty="0" err="1"/>
              <a:t>RiskScape</a:t>
            </a:r>
            <a:endParaRPr lang="hu-HU" dirty="0"/>
          </a:p>
          <a:p>
            <a:pPr lvl="1"/>
            <a:r>
              <a:rPr lang="hu-HU" dirty="0"/>
              <a:t>természeti kockázatmodellezés</a:t>
            </a:r>
          </a:p>
          <a:p>
            <a:pPr lvl="1"/>
            <a:r>
              <a:rPr lang="hu-HU" dirty="0"/>
              <a:t>parancssoros modell és webes grafikus felület</a:t>
            </a:r>
          </a:p>
          <a:p>
            <a:r>
              <a:rPr lang="hu-HU" dirty="0" err="1"/>
              <a:t>SaTScan</a:t>
            </a:r>
            <a:endParaRPr lang="hu-HU" dirty="0"/>
          </a:p>
          <a:p>
            <a:pPr lvl="1"/>
            <a:r>
              <a:rPr lang="hu-HU" dirty="0"/>
              <a:t>járványok térbeli </a:t>
            </a:r>
            <a:r>
              <a:rPr lang="hu-HU" dirty="0" err="1"/>
              <a:t>klaszterezése</a:t>
            </a:r>
            <a:r>
              <a:rPr lang="hu-HU" dirty="0"/>
              <a:t>, térbeli statisztika</a:t>
            </a:r>
          </a:p>
          <a:p>
            <a:pPr lvl="1"/>
            <a:r>
              <a:rPr lang="hu-HU" dirty="0"/>
              <a:t>az eredményt Google </a:t>
            </a:r>
            <a:r>
              <a:rPr lang="hu-HU" dirty="0" err="1"/>
              <a:t>Earthben</a:t>
            </a:r>
            <a:r>
              <a:rPr lang="hu-HU" dirty="0"/>
              <a:t> nyitja meg</a:t>
            </a:r>
          </a:p>
          <a:p>
            <a:r>
              <a:rPr lang="hu-HU" dirty="0" err="1"/>
              <a:t>HealthMapper</a:t>
            </a:r>
            <a:r>
              <a:rPr lang="hu-HU" dirty="0"/>
              <a:t> (WHO)</a:t>
            </a:r>
          </a:p>
          <a:p>
            <a:pPr lvl="1"/>
            <a:r>
              <a:rPr lang="hu-HU" dirty="0"/>
              <a:t>egészségügyi térképezés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DD0849-FD7B-3A05-9F34-E2818A9C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547B633-4407-4D8C-A58E-81495174E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529" y="116284"/>
            <a:ext cx="3910448" cy="2311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66" name="Picture 2" descr="RiskScape - Earth Sciences New Zealand | GNS Science | Te Pῡ Ao">
            <a:extLst>
              <a:ext uri="{FF2B5EF4-FFF2-40B4-BE49-F238E27FC236}">
                <a16:creationId xmlns:a16="http://schemas.microsoft.com/office/drawing/2014/main" id="{F5D302C5-4E6C-8DDE-F4A9-48773924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344" y="1644083"/>
            <a:ext cx="3611475" cy="22621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pen Source GIS Blog: SaTScan 9.4 released, better than ever!">
            <a:extLst>
              <a:ext uri="{FF2B5EF4-FFF2-40B4-BE49-F238E27FC236}">
                <a16:creationId xmlns:a16="http://schemas.microsoft.com/office/drawing/2014/main" id="{08C545ED-C8D6-9E61-7894-3B2E84FDD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527" y="2965871"/>
            <a:ext cx="3910449" cy="2560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HO HEALTH MAPPER: Utilizing Technology in Health Care | Your Future MD-MBA">
            <a:extLst>
              <a:ext uri="{FF2B5EF4-FFF2-40B4-BE49-F238E27FC236}">
                <a16:creationId xmlns:a16="http://schemas.microsoft.com/office/drawing/2014/main" id="{8D644C6E-743C-4781-6A94-7EBD10D8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343" y="4586414"/>
            <a:ext cx="3611905" cy="2155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82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F25F64-AD80-7012-08DA-9A732745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Továbbiak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41C565-B5C6-1283-A07F-46A7F604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2292" name="Picture 4" descr="Advanced GIS Toolbox - Maps Data Design">
            <a:extLst>
              <a:ext uri="{FF2B5EF4-FFF2-40B4-BE49-F238E27FC236}">
                <a16:creationId xmlns:a16="http://schemas.microsoft.com/office/drawing/2014/main" id="{587513E5-D117-BEDA-6925-3B271384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4F8FA5-8F3C-0A68-BDDF-8BE777DD3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2794578"/>
            <a:ext cx="8648700" cy="1268845"/>
          </a:xfrm>
          <a:solidFill>
            <a:schemeClr val="accent2">
              <a:lumMod val="20000"/>
              <a:lumOff val="80000"/>
              <a:alpha val="86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/>
              <a:t>…és még számos olyan szoftver/alkalmazás/platform/beépülő létezik, ami</a:t>
            </a:r>
          </a:p>
          <a:p>
            <a:pPr lvl="1"/>
            <a:r>
              <a:rPr lang="hu-HU" dirty="0"/>
              <a:t>a térinformatika egy kis szeletéhez biztosít eszközöket</a:t>
            </a:r>
          </a:p>
          <a:p>
            <a:pPr lvl="1"/>
            <a:r>
              <a:rPr lang="hu-HU" dirty="0"/>
              <a:t>vagy valamilyen térinformatikai adattal dolgozik vagy azt állít elő</a:t>
            </a:r>
          </a:p>
        </p:txBody>
      </p:sp>
    </p:spTree>
    <p:extLst>
      <p:ext uri="{BB962C8B-B14F-4D97-AF65-F5344CB8AC3E}">
        <p14:creationId xmlns:p14="http://schemas.microsoft.com/office/powerpoint/2010/main" val="259079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539983-DBA1-6A3A-63EA-705959FE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GIS </a:t>
            </a:r>
            <a:r>
              <a:rPr lang="hu-HU" dirty="0">
                <a:sym typeface="Wingdings" panose="05000000000000000000" pitchFamily="2" charset="2"/>
              </a:rPr>
              <a:t></a:t>
            </a:r>
            <a:r>
              <a:rPr lang="hu-HU" dirty="0"/>
              <a:t> CAD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A73C35-C80D-E06B-6657-0BB40389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1244884" cy="4754563"/>
          </a:xfrm>
        </p:spPr>
        <p:txBody>
          <a:bodyPr/>
          <a:lstStyle/>
          <a:p>
            <a:r>
              <a:rPr lang="hu-HU" dirty="0"/>
              <a:t>GIS (térinformatika) ≠ CAD (számítógéppel segített tervezés)</a:t>
            </a:r>
          </a:p>
          <a:p>
            <a:r>
              <a:rPr lang="hu-HU" dirty="0"/>
              <a:t>mindkettő térbeli adatokkal dolgozik, de</a:t>
            </a:r>
          </a:p>
          <a:p>
            <a:pPr lvl="1"/>
            <a:r>
              <a:rPr lang="hu-HU" dirty="0"/>
              <a:t>más a céljuk (elemzés/</a:t>
            </a:r>
            <a:r>
              <a:rPr lang="hu-HU" dirty="0" err="1"/>
              <a:t>geostatisztika</a:t>
            </a:r>
            <a:r>
              <a:rPr lang="hu-HU" dirty="0"/>
              <a:t>/térképkészítés </a:t>
            </a:r>
            <a:r>
              <a:rPr lang="hu-HU" dirty="0" err="1"/>
              <a:t>vs</a:t>
            </a:r>
            <a:r>
              <a:rPr lang="hu-HU" dirty="0"/>
              <a:t>. tervezés/felmérés/3D modellezés)</a:t>
            </a:r>
          </a:p>
          <a:p>
            <a:pPr lvl="1"/>
            <a:r>
              <a:rPr lang="hu-HU" dirty="0"/>
              <a:t>más a felhasználási területük (földrajz/környezettudomány </a:t>
            </a:r>
            <a:r>
              <a:rPr lang="hu-HU" dirty="0" err="1"/>
              <a:t>vs</a:t>
            </a:r>
            <a:r>
              <a:rPr lang="hu-HU" dirty="0"/>
              <a:t>. építészet/mérnöki feladatok)</a:t>
            </a:r>
          </a:p>
          <a:p>
            <a:pPr lvl="1"/>
            <a:r>
              <a:rPr lang="hu-HU" dirty="0"/>
              <a:t>más a léptékük (globális/regionális </a:t>
            </a:r>
            <a:r>
              <a:rPr lang="hu-HU" dirty="0" err="1"/>
              <a:t>vs</a:t>
            </a:r>
            <a:r>
              <a:rPr lang="hu-HU" dirty="0"/>
              <a:t>. helyi)</a:t>
            </a:r>
          </a:p>
          <a:p>
            <a:pPr lvl="1"/>
            <a:r>
              <a:rPr lang="hu-HU" dirty="0"/>
              <a:t>másképp tekintenek a világra</a:t>
            </a:r>
            <a:br>
              <a:rPr lang="hu-HU" dirty="0"/>
            </a:br>
            <a:r>
              <a:rPr lang="hu-HU" dirty="0"/>
              <a:t>(síkra vetített ellipszoid </a:t>
            </a:r>
            <a:r>
              <a:rPr lang="hu-HU" dirty="0" err="1"/>
              <a:t>vs</a:t>
            </a:r>
            <a:r>
              <a:rPr lang="hu-HU" dirty="0"/>
              <a:t>. kocka)</a:t>
            </a:r>
          </a:p>
          <a:p>
            <a:pPr lvl="1"/>
            <a:r>
              <a:rPr lang="hu-HU" dirty="0"/>
              <a:t>más koordinátarendszerben gondolkoznak</a:t>
            </a:r>
            <a:br>
              <a:rPr lang="hu-HU" dirty="0"/>
            </a:br>
            <a:r>
              <a:rPr lang="hu-HU" dirty="0"/>
              <a:t>(vetületek </a:t>
            </a:r>
            <a:r>
              <a:rPr lang="hu-HU" dirty="0" err="1"/>
              <a:t>vs</a:t>
            </a:r>
            <a:r>
              <a:rPr lang="hu-HU" dirty="0"/>
              <a:t>. Descartes-féle koordináta-rendszer)</a:t>
            </a:r>
          </a:p>
          <a:p>
            <a:r>
              <a:rPr lang="hu-HU" dirty="0"/>
              <a:t>és persze más szoftverek alkalmazhatóak</a:t>
            </a:r>
          </a:p>
          <a:p>
            <a:pPr lvl="1"/>
            <a:r>
              <a:rPr lang="hu-HU" dirty="0"/>
              <a:t>AutoCAD/</a:t>
            </a:r>
            <a:r>
              <a:rPr lang="hu-HU" dirty="0" err="1"/>
              <a:t>ArchiCAD</a:t>
            </a:r>
            <a:r>
              <a:rPr lang="hu-HU" dirty="0"/>
              <a:t>/</a:t>
            </a:r>
            <a:r>
              <a:rPr lang="hu-HU" dirty="0" err="1"/>
              <a:t>SolidWorks</a:t>
            </a:r>
            <a:r>
              <a:rPr lang="hu-HU" dirty="0"/>
              <a:t>/ZWCAD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A28DBD-F0BB-1123-DE8B-682F5368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clipart, Grafika, Grafikus tervezés, diagram látható&#10;&#10;Automatikusan generált leírás">
            <a:extLst>
              <a:ext uri="{FF2B5EF4-FFF2-40B4-BE49-F238E27FC236}">
                <a16:creationId xmlns:a16="http://schemas.microsoft.com/office/drawing/2014/main" id="{538DDE85-1FAD-7357-0799-F2D204FF2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9659" y="116285"/>
            <a:ext cx="4043425" cy="2086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képernyőkép, Multimédiás szoftver, Grafikai szoftver látható&#10;&#10;Automatikusan generált leírás">
            <a:extLst>
              <a:ext uri="{FF2B5EF4-FFF2-40B4-BE49-F238E27FC236}">
                <a16:creationId xmlns:a16="http://schemas.microsoft.com/office/drawing/2014/main" id="{42620DC6-B790-544D-D4B5-33B8CAFD52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659" y="3429000"/>
            <a:ext cx="4043425" cy="2274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348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BEFC1E-560D-EEC9-8981-FA3690EB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célú GIS-szoftverek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E902F9-2840-ABCD-444D-8DC037B63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96E2EC-2C27-50E9-C84D-5CB6A018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16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A3C50E-C920-861F-9842-78DD324C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Térinformatikában erős programozási nyelvek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B8DCD5-30C6-431E-439F-9DBF0C432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1B7F8F-32A6-941F-A513-68DF7E11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6EF40-C753-DA78-F241-B7B9E0CA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AFCEB0-792D-8D69-AD0A-4A84A94D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Térinformatikában erős programozási nyelvek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449C56-A66F-5C6C-F21B-2B259916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10124769" cy="4754563"/>
          </a:xfrm>
        </p:spPr>
        <p:txBody>
          <a:bodyPr/>
          <a:lstStyle/>
          <a:p>
            <a:r>
              <a:rPr lang="hu-HU" dirty="0"/>
              <a:t>Python</a:t>
            </a:r>
          </a:p>
          <a:p>
            <a:pPr lvl="1"/>
            <a:r>
              <a:rPr lang="hu-HU" dirty="0"/>
              <a:t>elemzés</a:t>
            </a:r>
          </a:p>
          <a:p>
            <a:pPr lvl="1"/>
            <a:r>
              <a:rPr lang="hu-HU" dirty="0"/>
              <a:t>vizualizáció</a:t>
            </a:r>
          </a:p>
          <a:p>
            <a:r>
              <a:rPr lang="hu-HU" dirty="0"/>
              <a:t>R</a:t>
            </a:r>
          </a:p>
          <a:p>
            <a:pPr lvl="1"/>
            <a:r>
              <a:rPr lang="hu-HU" dirty="0"/>
              <a:t>elemzés</a:t>
            </a:r>
          </a:p>
          <a:p>
            <a:pPr lvl="1"/>
            <a:r>
              <a:rPr lang="hu-HU" dirty="0" err="1"/>
              <a:t>geostatisztika</a:t>
            </a:r>
            <a:endParaRPr lang="hu-HU" dirty="0"/>
          </a:p>
          <a:p>
            <a:pPr lvl="1"/>
            <a:r>
              <a:rPr lang="hu-HU" dirty="0"/>
              <a:t>vizualizáció</a:t>
            </a:r>
          </a:p>
          <a:p>
            <a:r>
              <a:rPr lang="hu-HU" dirty="0"/>
              <a:t>JavaScript</a:t>
            </a:r>
          </a:p>
          <a:p>
            <a:pPr lvl="1"/>
            <a:r>
              <a:rPr lang="hu-HU" dirty="0"/>
              <a:t>interaktív webtérképek</a:t>
            </a:r>
          </a:p>
          <a:p>
            <a:pPr lvl="1"/>
            <a:r>
              <a:rPr lang="hu-HU" dirty="0"/>
              <a:t>API-k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C1E57C-3050-3DEA-E2AF-1BBC50F0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9" name="Kép 8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1D14B984-362F-1804-077C-7DC975CA38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628" y="1510070"/>
            <a:ext cx="2494608" cy="38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0BECDC5-EDC7-0F85-378A-4DDF38DCA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750" y="1510071"/>
            <a:ext cx="4262437" cy="3837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010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CCF3E-69AC-6841-A8CF-D74D7AD4B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7AFA98-DB2D-BC86-9F87-D407C88F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Térinformatikában erős programozási nyelvek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BBC320-46E0-A358-27A6-381A9975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10124769" cy="4754563"/>
          </a:xfrm>
        </p:spPr>
        <p:txBody>
          <a:bodyPr/>
          <a:lstStyle/>
          <a:p>
            <a:r>
              <a:rPr lang="hu-HU" dirty="0"/>
              <a:t>C++/C#</a:t>
            </a:r>
          </a:p>
          <a:p>
            <a:pPr lvl="1"/>
            <a:r>
              <a:rPr lang="hu-HU" dirty="0"/>
              <a:t>hatékony elemzés</a:t>
            </a:r>
          </a:p>
          <a:p>
            <a:pPr lvl="1"/>
            <a:r>
              <a:rPr lang="hu-HU" dirty="0"/>
              <a:t>fejlett alkalmazások</a:t>
            </a:r>
          </a:p>
          <a:p>
            <a:r>
              <a:rPr lang="hu-HU" dirty="0" err="1"/>
              <a:t>Matlab</a:t>
            </a:r>
            <a:endParaRPr lang="hu-HU" dirty="0"/>
          </a:p>
          <a:p>
            <a:pPr lvl="1"/>
            <a:r>
              <a:rPr lang="hu-HU" dirty="0"/>
              <a:t>modellezés</a:t>
            </a:r>
          </a:p>
          <a:p>
            <a:pPr lvl="1"/>
            <a:r>
              <a:rPr lang="hu-HU" dirty="0"/>
              <a:t>raszteres</a:t>
            </a:r>
            <a:br>
              <a:rPr lang="hu-HU" dirty="0"/>
            </a:br>
            <a:r>
              <a:rPr lang="hu-HU" dirty="0"/>
              <a:t>elemzések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ismétlődő és nem szokványos feladatok hatékony megoldásához praktikusak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21FF42-3C92-DFE1-DF00-A6562827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9" name="Kép 8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5247EE88-BFFE-ADD2-C59E-373476359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628" y="1510070"/>
            <a:ext cx="2494608" cy="38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FA7A9DA-D424-87FC-993A-50C1A4949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750" y="1510071"/>
            <a:ext cx="4262437" cy="3837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38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C96B9-B90B-530E-05AE-4D40D235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BF695A-7B55-0CA1-FF31-9165F44B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Térinformatikában erős programozási nyelvek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46F8FE-EC79-E97E-9574-28FD43D9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10124769" cy="4754563"/>
          </a:xfrm>
        </p:spPr>
        <p:txBody>
          <a:bodyPr/>
          <a:lstStyle/>
          <a:p>
            <a:r>
              <a:rPr lang="hu-HU" dirty="0"/>
              <a:t>C++/C#</a:t>
            </a:r>
          </a:p>
          <a:p>
            <a:pPr lvl="1"/>
            <a:r>
              <a:rPr lang="hu-HU" dirty="0"/>
              <a:t>hatékony elemzés</a:t>
            </a:r>
          </a:p>
          <a:p>
            <a:pPr lvl="1"/>
            <a:r>
              <a:rPr lang="hu-HU" dirty="0"/>
              <a:t>fejlett alkalmazások</a:t>
            </a:r>
          </a:p>
          <a:p>
            <a:r>
              <a:rPr lang="hu-HU" dirty="0" err="1"/>
              <a:t>Matlab</a:t>
            </a:r>
            <a:endParaRPr lang="hu-HU" dirty="0"/>
          </a:p>
          <a:p>
            <a:pPr lvl="1"/>
            <a:r>
              <a:rPr lang="hu-HU" dirty="0"/>
              <a:t>modellezés</a:t>
            </a:r>
          </a:p>
          <a:p>
            <a:pPr lvl="1"/>
            <a:r>
              <a:rPr lang="hu-HU" dirty="0"/>
              <a:t>raszteres</a:t>
            </a:r>
            <a:br>
              <a:rPr lang="hu-HU" dirty="0"/>
            </a:br>
            <a:r>
              <a:rPr lang="hu-HU" dirty="0"/>
              <a:t>elemzések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ismétlődő és nem szokványos feladatok hatékony megoldásához praktikusak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8E0F4F-1F0C-6111-2189-97405C84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9" name="Kép 8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9442F345-ED90-12C8-0370-CD2641C320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628" y="1510070"/>
            <a:ext cx="2494608" cy="38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9118DDF-3658-BD4D-A46D-9DFCE16238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750" y="1510071"/>
            <a:ext cx="4262437" cy="38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14AE99D-7F16-190D-4B66-2313074DB26F}"/>
              </a:ext>
            </a:extLst>
          </p:cNvPr>
          <p:cNvSpPr/>
          <p:nvPr/>
        </p:nvSpPr>
        <p:spPr>
          <a:xfrm rot="1225821">
            <a:off x="5431559" y="1742040"/>
            <a:ext cx="617335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KUTATÁSHOZ ÉN IS R-T HASZNÁLOK… –</a:t>
            </a:r>
          </a:p>
        </p:txBody>
      </p:sp>
    </p:spTree>
    <p:extLst>
      <p:ext uri="{BB962C8B-B14F-4D97-AF65-F5344CB8AC3E}">
        <p14:creationId xmlns:p14="http://schemas.microsoft.com/office/powerpoint/2010/main" val="427286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B61901-B619-EF14-6A59-E94FEA0D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két svájci bicska (erős grafikus felülettel)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2D1A08-0970-6D36-9C0A-23967E27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54923" cy="4754563"/>
          </a:xfrm>
        </p:spPr>
        <p:txBody>
          <a:bodyPr/>
          <a:lstStyle/>
          <a:p>
            <a:r>
              <a:rPr lang="hu-HU" dirty="0"/>
              <a:t>ESRI </a:t>
            </a:r>
            <a:r>
              <a:rPr lang="hu-HU" dirty="0" err="1"/>
              <a:t>ArcMap</a:t>
            </a:r>
            <a:r>
              <a:rPr lang="hu-HU" dirty="0"/>
              <a:t> / </a:t>
            </a:r>
            <a:r>
              <a:rPr lang="hu-HU" dirty="0" err="1"/>
              <a:t>ArcGIS</a:t>
            </a:r>
            <a:r>
              <a:rPr lang="hu-HU" dirty="0"/>
              <a:t> Pro</a:t>
            </a:r>
          </a:p>
          <a:p>
            <a:pPr lvl="1"/>
            <a:r>
              <a:rPr lang="hu-HU" dirty="0"/>
              <a:t>legismertebb általános célú térinformatikai szoftver</a:t>
            </a:r>
          </a:p>
          <a:p>
            <a:pPr lvl="1"/>
            <a:r>
              <a:rPr lang="hu-HU" dirty="0"/>
              <a:t>fizetős (nem olcsó…)</a:t>
            </a:r>
          </a:p>
          <a:p>
            <a:r>
              <a:rPr lang="hu-HU" dirty="0"/>
              <a:t>QGIS (korábban </a:t>
            </a:r>
            <a:r>
              <a:rPr lang="hu-HU" dirty="0" err="1"/>
              <a:t>Quantum</a:t>
            </a:r>
            <a:r>
              <a:rPr lang="hu-HU" dirty="0"/>
              <a:t> GIS)</a:t>
            </a:r>
          </a:p>
          <a:p>
            <a:pPr lvl="1"/>
            <a:r>
              <a:rPr lang="hu-HU" dirty="0"/>
              <a:t>ingyenes, nyílt forráskódú</a:t>
            </a:r>
          </a:p>
          <a:p>
            <a:pPr lvl="1"/>
            <a:r>
              <a:rPr lang="hu-HU" dirty="0"/>
              <a:t>általános célú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ArcGIS</a:t>
            </a:r>
            <a:r>
              <a:rPr lang="hu-HU" dirty="0"/>
              <a:t> mind jobb alternatíváját nyújtja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F96261-7747-9684-95E3-4DAEF862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1CA49D6A-E30E-B841-291D-03386B5942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123" y="1422400"/>
            <a:ext cx="5284084" cy="4669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553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BC55B1-21F1-A50C-E40A-17FBF355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Még egy svájci bicska (folyamatalapú)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F9A829-68A8-8553-EC90-D7A7FE362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FME (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Manipulation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adatintegrációs és adattranszformációs platform</a:t>
            </a:r>
          </a:p>
          <a:p>
            <a:pPr lvl="1"/>
            <a:r>
              <a:rPr lang="hu-HU" dirty="0"/>
              <a:t>térbeli és nem térbeli adatok összekapcsolása, átalakítsa, feldolgozása</a:t>
            </a:r>
          </a:p>
          <a:p>
            <a:pPr lvl="1"/>
            <a:r>
              <a:rPr lang="hu-HU" dirty="0"/>
              <a:t>rengeteg adatformátumot ismer</a:t>
            </a:r>
          </a:p>
          <a:p>
            <a:pPr lvl="1"/>
            <a:r>
              <a:rPr lang="hu-HU" dirty="0" err="1"/>
              <a:t>folyamatalaú</a:t>
            </a:r>
            <a:r>
              <a:rPr lang="hu-HU" dirty="0"/>
              <a:t> (~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grafikai oldala gyenge</a:t>
            </a:r>
          </a:p>
          <a:p>
            <a:pPr lvl="1"/>
            <a:r>
              <a:rPr lang="hu-HU" dirty="0"/>
              <a:t>együttműködik </a:t>
            </a:r>
            <a:r>
              <a:rPr lang="hu-HU" dirty="0" err="1"/>
              <a:t>ArcGIS</a:t>
            </a:r>
            <a:r>
              <a:rPr lang="hu-HU" dirty="0"/>
              <a:t>-szel/QGIS-szel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6792F1-FBCB-07C0-75CF-44650ED6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5124" name="Picture 4" descr="FME: a commercial tool for defining ETL processes. Each box in the... |  Download Scientific Diagram">
            <a:extLst>
              <a:ext uri="{FF2B5EF4-FFF2-40B4-BE49-F238E27FC236}">
                <a16:creationId xmlns:a16="http://schemas.microsoft.com/office/drawing/2014/main" id="{16C076BC-7909-0F45-47EC-41B1A31A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714" y="2683356"/>
            <a:ext cx="6239782" cy="3435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2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BD37B-0A1A-94BE-9416-0D59E2C62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7ED071-97DA-12A8-2BC3-E488F490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Integrált szoftverek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30F0E7-CBF0-0D27-F939-7C1607B77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ingyenes, QGIS-be integrált szoftverek, gyenge</a:t>
            </a:r>
            <a:br>
              <a:rPr lang="hu-HU" dirty="0"/>
            </a:br>
            <a:r>
              <a:rPr lang="hu-HU" dirty="0"/>
              <a:t>térképkészítési funkciókkal:</a:t>
            </a:r>
          </a:p>
          <a:p>
            <a:endParaRPr lang="hu-HU" dirty="0"/>
          </a:p>
          <a:p>
            <a:r>
              <a:rPr lang="hu-HU" dirty="0"/>
              <a:t>GRASS GIS</a:t>
            </a:r>
          </a:p>
          <a:p>
            <a:pPr lvl="1"/>
            <a:r>
              <a:rPr lang="hu-HU" dirty="0"/>
              <a:t>modellezésben, erózióelemzésben erős</a:t>
            </a:r>
          </a:p>
          <a:p>
            <a:pPr lvl="1"/>
            <a:r>
              <a:rPr lang="hu-HU" dirty="0"/>
              <a:t>nagy adatokat hatékonyan kezeli</a:t>
            </a:r>
          </a:p>
          <a:p>
            <a:r>
              <a:rPr lang="hu-HU" dirty="0"/>
              <a:t>SAGA GIS</a:t>
            </a:r>
          </a:p>
          <a:p>
            <a:pPr lvl="1"/>
            <a:r>
              <a:rPr lang="hu-HU" dirty="0"/>
              <a:t>kimondottan jó a </a:t>
            </a:r>
            <a:r>
              <a:rPr lang="hu-HU" dirty="0" err="1"/>
              <a:t>geostatisztikában</a:t>
            </a:r>
            <a:r>
              <a:rPr lang="hu-HU" dirty="0"/>
              <a:t>, raszterek kezelésében</a:t>
            </a:r>
          </a:p>
          <a:p>
            <a:pPr lvl="1"/>
            <a:r>
              <a:rPr lang="hu-HU" dirty="0"/>
              <a:t>hidrológiai</a:t>
            </a:r>
            <a:r>
              <a:rPr lang="en-US" dirty="0"/>
              <a:t>, 3D-s, </a:t>
            </a:r>
            <a:r>
              <a:rPr lang="en-US" dirty="0" err="1"/>
              <a:t>geostatisztikai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domborzatmodellek</a:t>
            </a:r>
            <a:r>
              <a:rPr lang="hu-HU" dirty="0"/>
              <a:t>kel kapcsolatos eszközök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2B7D67-081B-D6D7-C5CE-FDA90972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5" name="Kép 4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D8A7DF31-B436-2824-143E-C7DF7C7CBD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178" y="1422400"/>
            <a:ext cx="4698436" cy="2134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39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1E8A-CCF8-047C-61AD-6D4253AC6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0AF625-194E-DF6C-B47B-2E7B9F6B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Specializáltabb</a:t>
            </a:r>
            <a:r>
              <a:rPr lang="hu-HU" dirty="0"/>
              <a:t> szoftverek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1399BF-0678-6EC7-E358-14898CF03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001986" cy="4754563"/>
          </a:xfrm>
        </p:spPr>
        <p:txBody>
          <a:bodyPr/>
          <a:lstStyle/>
          <a:p>
            <a:r>
              <a:rPr lang="hu-HU" dirty="0" err="1"/>
              <a:t>Mapinfo</a:t>
            </a:r>
            <a:endParaRPr lang="hu-HU" dirty="0"/>
          </a:p>
          <a:p>
            <a:pPr lvl="1"/>
            <a:r>
              <a:rPr lang="hu-HU" dirty="0"/>
              <a:t>térképezési, üzleti, helyszínválasztási feladatokra</a:t>
            </a:r>
          </a:p>
          <a:p>
            <a:r>
              <a:rPr lang="hu-HU" dirty="0"/>
              <a:t>Global Mapper</a:t>
            </a:r>
          </a:p>
          <a:p>
            <a:pPr lvl="1"/>
            <a:r>
              <a:rPr lang="hu-HU" dirty="0"/>
              <a:t>térképkészítés, nagy adatmennyiség gyors elemzése</a:t>
            </a:r>
          </a:p>
          <a:p>
            <a:r>
              <a:rPr lang="hu-HU" dirty="0" err="1"/>
              <a:t>Surfer</a:t>
            </a:r>
            <a:endParaRPr lang="hu-HU" dirty="0"/>
          </a:p>
          <a:p>
            <a:pPr lvl="1"/>
            <a:r>
              <a:rPr lang="hu-HU" dirty="0"/>
              <a:t>raszterek kezelése</a:t>
            </a:r>
          </a:p>
          <a:p>
            <a:pPr lvl="1"/>
            <a:r>
              <a:rPr lang="hu-HU" dirty="0"/>
              <a:t>geológiai, környezeti elemzésekhez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66E3CC-DA59-A81C-E3FE-17528181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6" name="Kép 5" descr="A képen térkép, szöveg, képernyőkép, Multimédiás szoftver látható&#10;&#10;Automatikusan generált leírás">
            <a:extLst>
              <a:ext uri="{FF2B5EF4-FFF2-40B4-BE49-F238E27FC236}">
                <a16:creationId xmlns:a16="http://schemas.microsoft.com/office/drawing/2014/main" id="{8976D3F2-BB95-0704-E8DF-F970181D6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355" y="174173"/>
            <a:ext cx="4609490" cy="2591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képernyőkép, szoftver, térkép látható&#10;&#10;Automatikusan generált leírás">
            <a:extLst>
              <a:ext uri="{FF2B5EF4-FFF2-40B4-BE49-F238E27FC236}">
                <a16:creationId xmlns:a16="http://schemas.microsoft.com/office/drawing/2014/main" id="{198C0865-9C06-A211-6413-497B712FFF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309" y="2375719"/>
            <a:ext cx="4609491" cy="2553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képernyőkép, szoftver, Grafikai szoftver, Multimédiás szoftver látható&#10;&#10;Automatikusan generált leírás">
            <a:extLst>
              <a:ext uri="{FF2B5EF4-FFF2-40B4-BE49-F238E27FC236}">
                <a16:creationId xmlns:a16="http://schemas.microsoft.com/office/drawing/2014/main" id="{142CDEB6-D77C-1B66-D25D-CCA6FCE54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355" y="4211028"/>
            <a:ext cx="4609490" cy="2472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6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2B43F1-7093-1105-0F25-FA681D27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Tematikus GIS-szoftverek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8992DA6-23F5-D5CE-8388-361100C22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CF690D-5F44-0119-2A92-CE707E5F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15:56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76CD-0E73-C043-99EF-14C8C9B9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BB4321-983A-5C5C-2075-FA5B33FC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Távérzékelés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0ECDC1-DBA0-BE58-6E2B-23A5907E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92053" cy="4754563"/>
          </a:xfrm>
        </p:spPr>
        <p:txBody>
          <a:bodyPr/>
          <a:lstStyle/>
          <a:p>
            <a:r>
              <a:rPr lang="en-US" dirty="0"/>
              <a:t>ENVI (Environment for Visualizing Images)</a:t>
            </a:r>
            <a:endParaRPr lang="hu-HU" dirty="0"/>
          </a:p>
          <a:p>
            <a:pPr lvl="1"/>
            <a:r>
              <a:rPr lang="hu-HU" dirty="0"/>
              <a:t>fizetős</a:t>
            </a:r>
          </a:p>
          <a:p>
            <a:pPr lvl="1"/>
            <a:r>
              <a:rPr lang="hu-HU" dirty="0"/>
              <a:t>multispektrális és </a:t>
            </a:r>
            <a:r>
              <a:rPr lang="hu-HU" dirty="0" err="1"/>
              <a:t>hiperspektrális</a:t>
            </a:r>
            <a:r>
              <a:rPr lang="hu-HU" dirty="0"/>
              <a:t> elemzés, osztályozás, változásdetektálás</a:t>
            </a:r>
          </a:p>
          <a:p>
            <a:pPr lvl="1"/>
            <a:r>
              <a:rPr lang="hu-HU" dirty="0" err="1"/>
              <a:t>ArcGIS</a:t>
            </a:r>
            <a:r>
              <a:rPr lang="hu-HU" dirty="0"/>
              <a:t>-szel integrálható</a:t>
            </a:r>
          </a:p>
          <a:p>
            <a:r>
              <a:rPr lang="hu-HU" dirty="0"/>
              <a:t>ERDAS IMAGINE</a:t>
            </a:r>
          </a:p>
          <a:p>
            <a:pPr lvl="1"/>
            <a:r>
              <a:rPr lang="hu-HU" dirty="0"/>
              <a:t>fizetős, nehézsúlyú (vektoros GIS is)</a:t>
            </a:r>
          </a:p>
          <a:p>
            <a:pPr lvl="1"/>
            <a:r>
              <a:rPr lang="hu-HU" dirty="0"/>
              <a:t>multispektrális és </a:t>
            </a:r>
            <a:r>
              <a:rPr lang="hu-HU" dirty="0" err="1"/>
              <a:t>hiperspektrális</a:t>
            </a:r>
            <a:r>
              <a:rPr lang="hu-HU" dirty="0"/>
              <a:t> elemzés, fotogrammetria, </a:t>
            </a:r>
            <a:r>
              <a:rPr lang="hu-HU" dirty="0" err="1"/>
              <a:t>LiDAR</a:t>
            </a:r>
            <a:r>
              <a:rPr lang="hu-HU" dirty="0"/>
              <a:t>, radar (SAR)</a:t>
            </a:r>
          </a:p>
          <a:p>
            <a:r>
              <a:rPr lang="hu-HU" dirty="0"/>
              <a:t>SNAP (</a:t>
            </a:r>
            <a:r>
              <a:rPr lang="hu-HU" dirty="0" err="1"/>
              <a:t>Sentinel</a:t>
            </a:r>
            <a:r>
              <a:rPr lang="hu-HU" dirty="0"/>
              <a:t> </a:t>
            </a:r>
            <a:r>
              <a:rPr lang="hu-HU" dirty="0" err="1"/>
              <a:t>Application</a:t>
            </a:r>
            <a:r>
              <a:rPr lang="hu-HU" dirty="0"/>
              <a:t> Platform)</a:t>
            </a:r>
          </a:p>
          <a:p>
            <a:pPr lvl="1"/>
            <a:r>
              <a:rPr lang="hu-HU" dirty="0"/>
              <a:t>ingyenes</a:t>
            </a:r>
          </a:p>
          <a:p>
            <a:pPr lvl="1"/>
            <a:r>
              <a:rPr lang="hu-HU" dirty="0" err="1"/>
              <a:t>Sentinel</a:t>
            </a:r>
            <a:r>
              <a:rPr lang="hu-HU" dirty="0"/>
              <a:t>-adatokhoz (előfeldolgozás, korrekció)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3C1504-A9EF-3EDB-15A7-579A7CA4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14" name="Kép 13" descr="A képen szöveg, térkép, diagram, képernyőkép látható&#10;&#10;Automatikusan generált leírás">
            <a:extLst>
              <a:ext uri="{FF2B5EF4-FFF2-40B4-BE49-F238E27FC236}">
                <a16:creationId xmlns:a16="http://schemas.microsoft.com/office/drawing/2014/main" id="{C97A8A4B-5762-2DA6-57C0-0E64246935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96" y="168995"/>
            <a:ext cx="4423047" cy="2397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térkép, képernyőkép, szöveg, Grafikai szoftver látható&#10;&#10;Automatikusan generált leírás">
            <a:extLst>
              <a:ext uri="{FF2B5EF4-FFF2-40B4-BE49-F238E27FC236}">
                <a16:creationId xmlns:a16="http://schemas.microsoft.com/office/drawing/2014/main" id="{EE68DE34-0271-0F38-7870-31D3369B4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54" y="2037503"/>
            <a:ext cx="4423047" cy="2490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6ED69309-B769-722C-5248-5A419BA96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96" y="3738751"/>
            <a:ext cx="4423047" cy="235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557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he Earth Engine interactive development environment. | Download Scientific  Diagram">
            <a:extLst>
              <a:ext uri="{FF2B5EF4-FFF2-40B4-BE49-F238E27FC236}">
                <a16:creationId xmlns:a16="http://schemas.microsoft.com/office/drawing/2014/main" id="{C35F89C2-BF25-7ACB-E851-8A33CF04D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" t="7213"/>
          <a:stretch>
            <a:fillRect/>
          </a:stretch>
        </p:blipFill>
        <p:spPr bwMode="auto">
          <a:xfrm>
            <a:off x="7595801" y="193051"/>
            <a:ext cx="4419553" cy="27923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E3F2B10-1A0F-372B-ED41-1C174B33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Távérzékelés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B66A2A-FF7F-A920-0BE5-E2D9CE61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340930" cy="4754563"/>
          </a:xfrm>
        </p:spPr>
        <p:txBody>
          <a:bodyPr/>
          <a:lstStyle/>
          <a:p>
            <a:r>
              <a:rPr lang="hu-HU" dirty="0"/>
              <a:t>Google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(GEE)</a:t>
            </a:r>
          </a:p>
          <a:p>
            <a:pPr lvl="1"/>
            <a:r>
              <a:rPr lang="hu-HU" dirty="0"/>
              <a:t>felhőalapú, online platform</a:t>
            </a:r>
          </a:p>
          <a:p>
            <a:pPr lvl="1"/>
            <a:r>
              <a:rPr lang="hu-HU" dirty="0"/>
              <a:t>JavaScript/Python-alapú </a:t>
            </a:r>
            <a:r>
              <a:rPr lang="hu-HU" dirty="0" err="1"/>
              <a:t>szkript</a:t>
            </a:r>
            <a:endParaRPr lang="hu-HU" dirty="0"/>
          </a:p>
          <a:p>
            <a:r>
              <a:rPr lang="hu-HU" dirty="0" err="1"/>
              <a:t>Catalyst</a:t>
            </a:r>
            <a:endParaRPr lang="hu-HU" dirty="0"/>
          </a:p>
          <a:p>
            <a:pPr lvl="1"/>
            <a:r>
              <a:rPr lang="hu-HU" dirty="0"/>
              <a:t>korábbi neve: PCI </a:t>
            </a:r>
            <a:r>
              <a:rPr lang="hu-HU" dirty="0" err="1"/>
              <a:t>Geomatica</a:t>
            </a:r>
            <a:endParaRPr lang="hu-HU" dirty="0"/>
          </a:p>
          <a:p>
            <a:pPr lvl="1"/>
            <a:r>
              <a:rPr lang="hu-HU" dirty="0"/>
              <a:t>multispektrális és </a:t>
            </a:r>
            <a:r>
              <a:rPr lang="hu-HU" dirty="0" err="1"/>
              <a:t>hiperspektrális</a:t>
            </a:r>
            <a:r>
              <a:rPr lang="hu-HU" dirty="0"/>
              <a:t> elemzés, fotogrammetria</a:t>
            </a:r>
          </a:p>
          <a:p>
            <a:r>
              <a:rPr lang="hu-HU" dirty="0"/>
              <a:t>SOCET GXP</a:t>
            </a:r>
          </a:p>
          <a:p>
            <a:pPr lvl="1"/>
            <a:r>
              <a:rPr lang="hu-HU" dirty="0"/>
              <a:t>multispektrális és </a:t>
            </a:r>
            <a:r>
              <a:rPr lang="hu-HU" dirty="0" err="1"/>
              <a:t>hiperspektrális</a:t>
            </a:r>
            <a:r>
              <a:rPr lang="hu-HU" dirty="0"/>
              <a:t> elemzés, fotogrammetria, </a:t>
            </a:r>
            <a:r>
              <a:rPr lang="hu-HU" dirty="0" err="1"/>
              <a:t>LiDAR</a:t>
            </a:r>
            <a:r>
              <a:rPr lang="hu-HU" dirty="0"/>
              <a:t>, radar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EF7096-5DC3-2C9C-089B-479EC67E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15:56</a:t>
            </a:fld>
            <a:endParaRPr lang="en-US"/>
          </a:p>
        </p:txBody>
      </p:sp>
      <p:pic>
        <p:nvPicPr>
          <p:cNvPr id="3074" name="Picture 2" descr="Image of an OBIA Session">
            <a:extLst>
              <a:ext uri="{FF2B5EF4-FFF2-40B4-BE49-F238E27FC236}">
                <a16:creationId xmlns:a16="http://schemas.microsoft.com/office/drawing/2014/main" id="{09818395-A020-5197-D571-79F46DB9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130" y="2068802"/>
            <a:ext cx="4358241" cy="2360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46987F5-90F7-BE85-7DF8-69933646C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801" y="3758717"/>
            <a:ext cx="4419553" cy="2418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61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</TotalTime>
  <Words>770</Words>
  <Application>Microsoft Office PowerPoint</Application>
  <PresentationFormat>Szélesvásznú</PresentationFormat>
  <Paragraphs>206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Wingdings</vt:lpstr>
      <vt:lpstr>Office-téma</vt:lpstr>
      <vt:lpstr>Tematikus GIS-szoftverek</vt:lpstr>
      <vt:lpstr>Általános célú GIS-szoftverek</vt:lpstr>
      <vt:lpstr>A két svájci bicska (erős grafikus felülettel)</vt:lpstr>
      <vt:lpstr>Még egy svájci bicska (folyamatalapú)</vt:lpstr>
      <vt:lpstr>Integrált szoftverek</vt:lpstr>
      <vt:lpstr>Specializáltabb szoftverek</vt:lpstr>
      <vt:lpstr>Tematikus GIS-szoftverek</vt:lpstr>
      <vt:lpstr>Távérzékelés</vt:lpstr>
      <vt:lpstr>Távérzékelés</vt:lpstr>
      <vt:lpstr>Távérzékelés</vt:lpstr>
      <vt:lpstr>Képfeldolgozás</vt:lpstr>
      <vt:lpstr>LiDAR</vt:lpstr>
      <vt:lpstr>Várostervezés, közlekedés, hálózatelemzés</vt:lpstr>
      <vt:lpstr>Hidrológia</vt:lpstr>
      <vt:lpstr>Ökológiai modellezés</vt:lpstr>
      <vt:lpstr>Geológia és bányászat</vt:lpstr>
      <vt:lpstr>Környezeti és járványügyi kockázat</vt:lpstr>
      <vt:lpstr>Továbbiak</vt:lpstr>
      <vt:lpstr>GIS  CAD</vt:lpstr>
      <vt:lpstr>Térinformatikában erős programozási nyelvek</vt:lpstr>
      <vt:lpstr>Térinformatikában erős programozási nyelvek</vt:lpstr>
      <vt:lpstr>Térinformatikában erős programozási nyelvek</vt:lpstr>
      <vt:lpstr>Térinformatikában erős programozási nyelvek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290</cp:revision>
  <dcterms:created xsi:type="dcterms:W3CDTF">2021-09-14T06:27:21Z</dcterms:created>
  <dcterms:modified xsi:type="dcterms:W3CDTF">2026-04-20T16:00:18Z</dcterms:modified>
</cp:coreProperties>
</file>